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>
          <p15:clr>
            <a:srgbClr val="A4A3A4"/>
          </p15:clr>
        </p15:guide>
        <p15:guide id="2" orient="horz" pos="9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 Кисель" initials="АК" lastIdx="0" clrIdx="0">
    <p:extLst>
      <p:ext uri="{19B8F6BF-5375-455C-9EA6-DF929625EA0E}">
        <p15:presenceInfo xmlns="" xmlns:p15="http://schemas.microsoft.com/office/powerpoint/2012/main" userId="3f6e2cf4492337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  <a:miter/>
            </a:ln>
          </a:left>
          <a:right>
            <a:ln>
              <a:noFill/>
              <a:miter/>
            </a:ln>
          </a:right>
          <a:top>
            <a:ln>
              <a:noFill/>
              <a:miter/>
            </a:ln>
          </a:top>
          <a:bottom>
            <a:ln>
              <a:noFill/>
              <a:miter/>
            </a:ln>
          </a:bottom>
          <a:insideH>
            <a:ln>
              <a:noFill/>
              <a:miter/>
            </a:ln>
          </a:insideH>
          <a:insideV>
            <a:ln>
              <a:noFill/>
              <a:miter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>
              <a:noFill/>
              <a:miter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>
              <a:noFill/>
              <a:miter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84"/>
      </p:cViewPr>
      <p:guideLst>
        <p:guide orient="horz" pos="9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2601631" name="TextBox 1152601630"/>
          <p:cNvSpPr txBox="1"/>
          <p:nvPr/>
        </p:nvSpPr>
        <p:spPr bwMode="auto">
          <a:xfrm>
            <a:off x="1366581" y="3620083"/>
            <a:ext cx="4785605" cy="8002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sz="1600" dirty="0" err="1">
                <a:solidFill>
                  <a:schemeClr val="bg1"/>
                </a:solidFill>
              </a:rPr>
              <a:t>Дополнительная</a:t>
            </a:r>
            <a:r>
              <a:rPr sz="1600" dirty="0">
                <a:solidFill>
                  <a:schemeClr val="bg1"/>
                </a:solidFill>
              </a:rPr>
              <a:t> </a:t>
            </a:r>
            <a:r>
              <a:rPr sz="1600" dirty="0" err="1">
                <a:solidFill>
                  <a:schemeClr val="bg1"/>
                </a:solidFill>
              </a:rPr>
              <a:t>профессиональная</a:t>
            </a:r>
            <a:r>
              <a:rPr sz="1600" dirty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программа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sz="1600" dirty="0" smtClean="0">
                <a:solidFill>
                  <a:schemeClr val="bg1"/>
                </a:solidFill>
              </a:rPr>
              <a:t>(</a:t>
            </a:r>
            <a:r>
              <a:rPr lang="ru-RU" sz="1600" dirty="0" smtClean="0">
                <a:solidFill>
                  <a:schemeClr val="bg1"/>
                </a:solidFill>
              </a:rPr>
              <a:t>программа профессиональной подготовки</a:t>
            </a:r>
            <a:r>
              <a:rPr sz="1600" dirty="0" smtClean="0">
                <a:solidFill>
                  <a:schemeClr val="bg1"/>
                </a:solidFill>
              </a:rPr>
              <a:t>)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340367172" name="TextBox 340367171"/>
          <p:cNvSpPr txBox="1"/>
          <p:nvPr/>
        </p:nvSpPr>
        <p:spPr bwMode="auto">
          <a:xfrm>
            <a:off x="0" y="2348139"/>
            <a:ext cx="7472844" cy="11541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18111 САНИТАР ВЕТЕРИНАРНЫЙ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389242904" name="TextBox 389242903"/>
          <p:cNvSpPr txBox="1"/>
          <p:nvPr/>
        </p:nvSpPr>
        <p:spPr bwMode="auto">
          <a:xfrm>
            <a:off x="181569" y="645491"/>
            <a:ext cx="6693742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800" dirty="0" err="1">
                <a:solidFill>
                  <a:schemeClr val="bg1"/>
                </a:solidFill>
              </a:rPr>
              <a:t>Калининградский</a:t>
            </a:r>
            <a:r>
              <a:rPr sz="1800" dirty="0">
                <a:solidFill>
                  <a:schemeClr val="bg1"/>
                </a:solidFill>
              </a:rPr>
              <a:t> </a:t>
            </a:r>
            <a:r>
              <a:rPr sz="1800" dirty="0" err="1">
                <a:solidFill>
                  <a:schemeClr val="bg1"/>
                </a:solidFill>
              </a:rPr>
              <a:t>государственный</a:t>
            </a:r>
            <a:r>
              <a:rPr sz="1800" dirty="0">
                <a:solidFill>
                  <a:schemeClr val="bg1"/>
                </a:solidFill>
              </a:rPr>
              <a:t> </a:t>
            </a:r>
            <a:r>
              <a:rPr sz="1800" dirty="0" err="1">
                <a:solidFill>
                  <a:schemeClr val="bg1"/>
                </a:solidFill>
              </a:rPr>
              <a:t>технический</a:t>
            </a:r>
            <a:r>
              <a:rPr sz="1800" dirty="0">
                <a:solidFill>
                  <a:schemeClr val="bg1"/>
                </a:solidFill>
              </a:rPr>
              <a:t> </a:t>
            </a:r>
            <a:r>
              <a:rPr sz="1800" dirty="0" err="1">
                <a:solidFill>
                  <a:schemeClr val="bg1"/>
                </a:solidFill>
              </a:rPr>
              <a:t>университет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2025107189" name="TextBox 2025107188"/>
          <p:cNvSpPr txBox="1"/>
          <p:nvPr/>
        </p:nvSpPr>
        <p:spPr bwMode="auto">
          <a:xfrm>
            <a:off x="181569" y="5987903"/>
            <a:ext cx="9539752" cy="6099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/>
          </a:p>
          <a:p>
            <a:pPr algn="l">
              <a:defRPr/>
            </a:pPr>
            <a:r>
              <a:rPr sz="1600" b="0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Обучение в течение всей жизни - это необходимость, обеспечивающая востребованность на рынке труда</a:t>
            </a:r>
            <a:endParaRPr/>
          </a:p>
        </p:txBody>
      </p:sp>
      <p:sp>
        <p:nvSpPr>
          <p:cNvPr id="434409290" name="TextBox 434409289"/>
          <p:cNvSpPr txBox="1"/>
          <p:nvPr/>
        </p:nvSpPr>
        <p:spPr bwMode="auto">
          <a:xfrm>
            <a:off x="1720883" y="1253936"/>
            <a:ext cx="4394216" cy="3282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 dirty="0" err="1">
                <a:solidFill>
                  <a:schemeClr val="bg1"/>
                </a:solidFill>
              </a:rPr>
              <a:t>Институт</a:t>
            </a:r>
            <a:r>
              <a:rPr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агроинженерии</a:t>
            </a:r>
            <a:r>
              <a:rPr lang="ru-RU" sz="1600" dirty="0" smtClean="0">
                <a:solidFill>
                  <a:schemeClr val="bg1"/>
                </a:solidFill>
              </a:rPr>
              <a:t> и пищевых систем</a:t>
            </a:r>
            <a:endParaRPr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4804360" name="TextBox 764804359"/>
          <p:cNvSpPr txBox="1"/>
          <p:nvPr/>
        </p:nvSpPr>
        <p:spPr bwMode="auto">
          <a:xfrm>
            <a:off x="5989575" y="505582"/>
            <a:ext cx="5669928" cy="4270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 dirty="0" err="1">
                <a:solidFill>
                  <a:srgbClr val="002060"/>
                </a:solidFill>
              </a:rPr>
              <a:t>Основные</a:t>
            </a:r>
            <a:r>
              <a:rPr sz="2200" b="1" dirty="0">
                <a:solidFill>
                  <a:srgbClr val="002060"/>
                </a:solidFill>
              </a:rPr>
              <a:t> </a:t>
            </a:r>
            <a:r>
              <a:rPr sz="2200" b="1" dirty="0" err="1">
                <a:solidFill>
                  <a:srgbClr val="002060"/>
                </a:solidFill>
              </a:rPr>
              <a:t>характеристики</a:t>
            </a:r>
            <a:r>
              <a:rPr sz="2200" b="1" dirty="0">
                <a:solidFill>
                  <a:srgbClr val="002060"/>
                </a:solidFill>
              </a:rPr>
              <a:t> </a:t>
            </a:r>
            <a:r>
              <a:rPr sz="2200" b="1" dirty="0" err="1">
                <a:solidFill>
                  <a:srgbClr val="002060"/>
                </a:solidFill>
              </a:rPr>
              <a:t>программы</a:t>
            </a:r>
            <a:r>
              <a:rPr sz="2200" b="1" dirty="0">
                <a:solidFill>
                  <a:srgbClr val="002060"/>
                </a:solidFill>
              </a:rPr>
              <a:t>:</a:t>
            </a:r>
            <a:endParaRPr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974387244" name="Таблица 197438724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3730684"/>
              </p:ext>
            </p:extLst>
          </p:nvPr>
        </p:nvGraphicFramePr>
        <p:xfrm>
          <a:off x="6012610" y="1182471"/>
          <a:ext cx="5822832" cy="3352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15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7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900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Объем программы: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260 академических</a:t>
                      </a:r>
                      <a:r>
                        <a:rPr lang="ru-RU" sz="1600" b="0" i="0" u="none" strike="noStrike" cap="none" spc="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часов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0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600" b="1" i="0" u="none" strike="noStrike" cap="none" spc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Продолжительность обучения:</a:t>
                      </a:r>
                      <a:endParaRPr sz="16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 недель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86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 об окончании: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Свидетельство о рабочей профессии</a:t>
                      </a:r>
                      <a:endParaRPr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457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Форма обучения: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Очная с применением дистанционных образовательных технологий (ДОТ)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002"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0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8444538" name="TextBox 1228444537"/>
          <p:cNvSpPr txBox="1"/>
          <p:nvPr/>
        </p:nvSpPr>
        <p:spPr bwMode="auto">
          <a:xfrm>
            <a:off x="5648669" y="4580543"/>
            <a:ext cx="6974652" cy="918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Программа соответствует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профессиональным стандартам: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16484" y="5521708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«18111 Санитар ветеринарный»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2" name="Picture 4" descr="https://vetkt.ru/wp-content/uploads/2021/02/vetbot-90-live-3.jpg"/>
          <p:cNvPicPr>
            <a:picLocks noChangeAspect="1" noChangeArrowheads="1"/>
          </p:cNvPicPr>
          <p:nvPr/>
        </p:nvPicPr>
        <p:blipFill>
          <a:blip r:embed="rId3" cstate="print"/>
          <a:srcRect l="16000"/>
          <a:stretch>
            <a:fillRect/>
          </a:stretch>
        </p:blipFill>
        <p:spPr bwMode="auto">
          <a:xfrm>
            <a:off x="0" y="0"/>
            <a:ext cx="5771072" cy="68703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1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155" y="1406105"/>
            <a:ext cx="6347604" cy="475360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ru-RU" b="1" dirty="0" smtClean="0"/>
              <a:t>   </a:t>
            </a:r>
            <a:r>
              <a:rPr lang="ru-RU" sz="3100" b="1" dirty="0" smtClean="0"/>
              <a:t>Санитар ветеринарный </a:t>
            </a:r>
            <a:r>
              <a:rPr lang="ru-RU" dirty="0" smtClean="0"/>
              <a:t>– это младший ветеринарный специалист, который выполняет вспомогательные функции и простые операции в системе государственной и частной ветеринарной помощи.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   Санитар выполняет указания ветеринарного врача, проводит санитарные мероприятия, предписанные специалистом, участвует в массовых осмотрах, проверках, вакцинации животных, ассистирует при проведении лечебных процедур и операций с животными.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Санитар ветеринар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297" y="120771"/>
            <a:ext cx="4807789" cy="3317376"/>
          </a:xfrm>
          <a:prstGeom prst="rect">
            <a:avLst/>
          </a:prstGeom>
          <a:noFill/>
        </p:spPr>
      </p:pic>
      <p:pic>
        <p:nvPicPr>
          <p:cNvPr id="6148" name="Picture 4" descr="https://www.hartmann.info/-/media/riskprevention/img/03-individual-solutions-for-operating-theatres-time-saving.jpg?h=400&amp;iar=0&amp;mw=1440&amp;w=600&amp;rev=a8c2664e6c8a45cb9bd87f17b7d7cb07&amp;hash=D98DD596D14B39ADB2A2899756BAA3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371" y="3541951"/>
            <a:ext cx="4803090" cy="3203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04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0328115" name="TextBox 600328114"/>
          <p:cNvSpPr txBox="1"/>
          <p:nvPr/>
        </p:nvSpPr>
        <p:spPr bwMode="auto">
          <a:xfrm>
            <a:off x="382120" y="2493384"/>
            <a:ext cx="7501775" cy="8000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>
                <a:solidFill>
                  <a:srgbClr val="002060"/>
                </a:solidFill>
              </a:rPr>
              <a:t>Требования</a:t>
            </a:r>
            <a:r>
              <a:rPr sz="2400" b="1" dirty="0">
                <a:solidFill>
                  <a:srgbClr val="002060"/>
                </a:solidFill>
              </a:rPr>
              <a:t> к </a:t>
            </a:r>
            <a:r>
              <a:rPr sz="2400" b="1" dirty="0" err="1">
                <a:solidFill>
                  <a:srgbClr val="002060"/>
                </a:solidFill>
              </a:rPr>
              <a:t>поступающим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sz="2400" b="1" dirty="0" smtClean="0">
                <a:solidFill>
                  <a:srgbClr val="002060"/>
                </a:solidFill>
              </a:rPr>
              <a:t>и </a:t>
            </a:r>
            <a:r>
              <a:rPr sz="2400" b="1" dirty="0" err="1">
                <a:solidFill>
                  <a:srgbClr val="002060"/>
                </a:solidFill>
              </a:rPr>
              <a:t>начальная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подготовка</a:t>
            </a:r>
            <a:r>
              <a:rPr sz="2400" b="1" dirty="0">
                <a:solidFill>
                  <a:srgbClr val="002060"/>
                </a:solidFill>
              </a:rPr>
              <a:t>:</a:t>
            </a:r>
            <a:endParaRPr sz="4000" b="1" dirty="0">
              <a:solidFill>
                <a:srgbClr val="002060"/>
              </a:solidFill>
            </a:endParaRPr>
          </a:p>
        </p:txBody>
      </p:sp>
      <p:sp>
        <p:nvSpPr>
          <p:cNvPr id="121110654" name="TextBox 121110653"/>
          <p:cNvSpPr txBox="1"/>
          <p:nvPr/>
        </p:nvSpPr>
        <p:spPr bwMode="auto">
          <a:xfrm>
            <a:off x="365200" y="3361370"/>
            <a:ext cx="6052853" cy="360855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Возраст от 18 лет, хорошее здоровье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Так </a:t>
            </a:r>
            <a:r>
              <a:rPr lang="ru-RU" sz="2000" dirty="0" smtClean="0">
                <a:solidFill>
                  <a:srgbClr val="002060"/>
                </a:solidFill>
              </a:rPr>
              <a:t>же будущий санитар ветеринарный должен быть: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внимательным, добрым (</a:t>
            </a:r>
            <a:r>
              <a:rPr lang="ru-RU" sz="2000" dirty="0" smtClean="0">
                <a:solidFill>
                  <a:srgbClr val="002060"/>
                </a:solidFill>
              </a:rPr>
              <a:t>предполагает наличие любви и уважения к животным);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терпеливым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целеустремленным </a:t>
            </a:r>
            <a:r>
              <a:rPr lang="ru-RU" sz="2000" dirty="0" smtClean="0">
                <a:solidFill>
                  <a:srgbClr val="002060"/>
                </a:solidFill>
              </a:rPr>
              <a:t>(уход за больными животными, выполнение работ по поддержанию безопасных ветеринарно-санитарных условий в ветеринарной клинике, пункте, лаборатории).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sz="2400" b="0" dirty="0">
              <a:solidFill>
                <a:srgbClr val="002060"/>
              </a:solidFill>
            </a:endParaRPr>
          </a:p>
        </p:txBody>
      </p:sp>
      <p:sp>
        <p:nvSpPr>
          <p:cNvPr id="371703314" name="TextBox 371703313"/>
          <p:cNvSpPr txBox="1"/>
          <p:nvPr/>
        </p:nvSpPr>
        <p:spPr bwMode="auto">
          <a:xfrm>
            <a:off x="382121" y="286017"/>
            <a:ext cx="4049635" cy="446212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>
                <a:solidFill>
                  <a:srgbClr val="002060"/>
                </a:solidFill>
              </a:rPr>
              <a:t>Для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кого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эта</a:t>
            </a:r>
            <a:r>
              <a:rPr sz="2400" b="1" dirty="0">
                <a:solidFill>
                  <a:srgbClr val="002060"/>
                </a:solidFill>
              </a:rPr>
              <a:t> </a:t>
            </a:r>
            <a:r>
              <a:rPr sz="2400" b="1" dirty="0" err="1">
                <a:solidFill>
                  <a:srgbClr val="002060"/>
                </a:solidFill>
              </a:rPr>
              <a:t>программа</a:t>
            </a:r>
            <a:r>
              <a:rPr sz="2400" b="1" dirty="0">
                <a:solidFill>
                  <a:srgbClr val="002060"/>
                </a:solidFill>
              </a:rPr>
              <a:t>?</a:t>
            </a:r>
            <a:endParaRPr sz="4000" b="1" dirty="0">
              <a:solidFill>
                <a:srgbClr val="002060"/>
              </a:solidFill>
            </a:endParaRPr>
          </a:p>
        </p:txBody>
      </p:sp>
      <p:sp>
        <p:nvSpPr>
          <p:cNvPr id="2121641014" name="TextBox 2121641013"/>
          <p:cNvSpPr txBox="1"/>
          <p:nvPr/>
        </p:nvSpPr>
        <p:spPr bwMode="auto">
          <a:xfrm>
            <a:off x="390749" y="830977"/>
            <a:ext cx="5492135" cy="150784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0" dirty="0" smtClean="0">
                <a:solidFill>
                  <a:srgbClr val="002060"/>
                </a:solidFill>
              </a:rPr>
              <a:t>Данный </a:t>
            </a:r>
            <a:r>
              <a:rPr sz="2400" b="0" dirty="0" err="1" smtClean="0">
                <a:solidFill>
                  <a:srgbClr val="002060"/>
                </a:solidFill>
              </a:rPr>
              <a:t>курс</a:t>
            </a:r>
            <a:r>
              <a:rPr sz="2400" b="0" dirty="0" smtClean="0">
                <a:solidFill>
                  <a:srgbClr val="002060"/>
                </a:solidFill>
              </a:rPr>
              <a:t> </a:t>
            </a:r>
            <a:r>
              <a:rPr sz="2400" b="0" dirty="0" err="1" smtClean="0">
                <a:solidFill>
                  <a:srgbClr val="002060"/>
                </a:solidFill>
              </a:rPr>
              <a:t>подойдет</a:t>
            </a:r>
            <a:r>
              <a:rPr lang="ru-RU" sz="2400" b="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лицам, желающим освоить востребованную и общественно значимую рабочую профессию.</a:t>
            </a:r>
            <a:endParaRPr sz="2400" b="0" dirty="0">
              <a:solidFill>
                <a:srgbClr val="002060"/>
              </a:solidFill>
            </a:endParaRPr>
          </a:p>
        </p:txBody>
      </p:sp>
      <p:pic>
        <p:nvPicPr>
          <p:cNvPr id="5126" name="Picture 6" descr="https://rv-news.ru/wp-content/uploads/2022/03/p06w5g7y.jpg"/>
          <p:cNvPicPr>
            <a:picLocks noChangeAspect="1" noChangeArrowheads="1"/>
          </p:cNvPicPr>
          <p:nvPr/>
        </p:nvPicPr>
        <p:blipFill>
          <a:blip r:embed="rId3" cstate="print"/>
          <a:srcRect l="51291" b="7896"/>
          <a:stretch>
            <a:fillRect/>
          </a:stretch>
        </p:blipFill>
        <p:spPr bwMode="auto">
          <a:xfrm>
            <a:off x="7332785" y="-1169355"/>
            <a:ext cx="8462838" cy="8027355"/>
          </a:xfrm>
          <a:prstGeom prst="triangl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9997234" name="TextBox 1759997233"/>
          <p:cNvSpPr txBox="1"/>
          <p:nvPr/>
        </p:nvSpPr>
        <p:spPr bwMode="auto">
          <a:xfrm>
            <a:off x="0" y="193151"/>
            <a:ext cx="5891842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После прохождения </a:t>
            </a:r>
            <a:r>
              <a:rPr lang="ru-RU" sz="2800" b="1" i="0" u="none" strike="noStrike" cap="none" spc="0" dirty="0" smtClean="0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обучения: </a:t>
            </a:r>
            <a:endParaRPr sz="2800" b="1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98806558" name="TextBox 1498806557"/>
          <p:cNvSpPr txBox="1"/>
          <p:nvPr/>
        </p:nvSpPr>
        <p:spPr bwMode="auto">
          <a:xfrm>
            <a:off x="185584" y="1201365"/>
            <a:ext cx="5839405" cy="4692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Вы готовы выполнять обязанности санитара ветеринарного, компетентны в вопросах ухода за животными, оказания им первой ветеринарной помощи.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Вы способны квалифицированно проводить санитарно-ветеринарные мероприятия, следить за состоянием здоровья животных.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Вы можете трудоустроиться в лаборатории, ветеринарные лечебницы и ветеринарные пункты при фермах, зоопарках. </a:t>
            </a:r>
          </a:p>
        </p:txBody>
      </p:sp>
      <p:pic>
        <p:nvPicPr>
          <p:cNvPr id="18" name="Рисунок 17" descr="C:\Users\HP\Downloads\P1050302.JPG" hidden="1"/>
          <p:cNvPicPr/>
          <p:nvPr/>
        </p:nvPicPr>
        <p:blipFill>
          <a:blip r:embed="rId3" cstate="print"/>
          <a:srcRect l="43572" t="20822"/>
          <a:stretch>
            <a:fillRect/>
          </a:stretch>
        </p:blipFill>
        <p:spPr bwMode="auto">
          <a:xfrm flipH="1" flipV="1">
            <a:off x="10687050" y="0"/>
            <a:ext cx="1504950" cy="2752725"/>
          </a:xfrm>
          <a:prstGeom prst="rtTriangl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s00.yaplakal.com/pics/pics_original/4/0/6/409604.jpg"/>
          <p:cNvPicPr>
            <a:picLocks noChangeAspect="1" noChangeArrowheads="1"/>
          </p:cNvPicPr>
          <p:nvPr/>
        </p:nvPicPr>
        <p:blipFill>
          <a:blip r:embed="rId4" cstate="print"/>
          <a:srcRect l="17967" t="28364" r="36892" b="882"/>
          <a:stretch>
            <a:fillRect/>
          </a:stretch>
        </p:blipFill>
        <p:spPr bwMode="auto">
          <a:xfrm>
            <a:off x="7686136" y="-146650"/>
            <a:ext cx="4071668" cy="3441940"/>
          </a:xfrm>
          <a:prstGeom prst="triangle">
            <a:avLst/>
          </a:prstGeom>
          <a:noFill/>
        </p:spPr>
      </p:pic>
      <p:pic>
        <p:nvPicPr>
          <p:cNvPr id="13" name="Picture 2" descr="Фото Врач-ветеринар в форме держит кошку и собаку на фоне ветеринарной клиники больницы"/>
          <p:cNvPicPr>
            <a:picLocks noChangeAspect="1" noChangeArrowheads="1"/>
          </p:cNvPicPr>
          <p:nvPr/>
        </p:nvPicPr>
        <p:blipFill>
          <a:blip r:embed="rId5" cstate="print"/>
          <a:srcRect l="15535" t="3960" r="11916"/>
          <a:stretch>
            <a:fillRect/>
          </a:stretch>
        </p:blipFill>
        <p:spPr bwMode="auto">
          <a:xfrm>
            <a:off x="7772399" y="3708889"/>
            <a:ext cx="3864634" cy="3407904"/>
          </a:xfrm>
          <a:prstGeom prst="flowChartMerge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6619" y="1"/>
            <a:ext cx="3825725" cy="3234906"/>
          </a:xfrm>
          <a:prstGeom prst="flowChartMerg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ttps://gretel-cafe-gostinaya.ru/wp-content/uploads/4/1/c/41ca46675003d7f7b89c50baf88e8b5d.jpeg"/>
          <p:cNvPicPr>
            <a:picLocks noChangeAspect="1" noChangeArrowheads="1"/>
          </p:cNvPicPr>
          <p:nvPr/>
        </p:nvPicPr>
        <p:blipFill>
          <a:blip r:embed="rId7" cstate="print"/>
          <a:srcRect l="13092" r="22397" b="1957"/>
          <a:stretch>
            <a:fillRect/>
          </a:stretch>
        </p:blipFill>
        <p:spPr bwMode="auto">
          <a:xfrm>
            <a:off x="5469145" y="3475893"/>
            <a:ext cx="3605843" cy="3382107"/>
          </a:xfrm>
          <a:prstGeom prst="triangl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5835590" name="TextBox 1975835589"/>
          <p:cNvSpPr txBox="1"/>
          <p:nvPr/>
        </p:nvSpPr>
        <p:spPr bwMode="auto">
          <a:xfrm>
            <a:off x="1039408" y="432293"/>
            <a:ext cx="3590950" cy="4270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 dirty="0" err="1">
                <a:solidFill>
                  <a:srgbClr val="002060"/>
                </a:solidFill>
              </a:rPr>
              <a:t>Содержание</a:t>
            </a:r>
            <a:r>
              <a:rPr sz="2200" b="1" dirty="0">
                <a:solidFill>
                  <a:srgbClr val="002060"/>
                </a:solidFill>
              </a:rPr>
              <a:t> </a:t>
            </a:r>
            <a:r>
              <a:rPr sz="2200" b="1" dirty="0" err="1">
                <a:solidFill>
                  <a:srgbClr val="002060"/>
                </a:solidFill>
              </a:rPr>
              <a:t>программы</a:t>
            </a:r>
            <a:endParaRPr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469107469" name="Таблица 146910746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3906776"/>
              </p:ext>
            </p:extLst>
          </p:nvPr>
        </p:nvGraphicFramePr>
        <p:xfrm>
          <a:off x="910013" y="1138418"/>
          <a:ext cx="10310497" cy="50649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310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65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Модуль 1.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ветеринарного дела и техника безопасности при работе с животными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54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algn="ctr">
                      <a:noFill/>
                    </a:lnL>
                    <a:lnR algn="ctr">
                      <a:noFill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2118094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Модуль 2.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Морфология животных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4293413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Модуль 3.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Физиология животных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1610953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6207642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Модуль 4.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Основы ветеринарии</a:t>
                      </a: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365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365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Модуль 5.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Клиническая диагностика, отбор проб для лабораторных исследований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1385133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823101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Модуль 6.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Основы хирургии; профилактические ветеринарные мероприятия для снижения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травматизации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животных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7880694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Модуль 7.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при инфекционных и инвазионных заболеваниях 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1590483" name="TextBox 611590482"/>
          <p:cNvSpPr txBox="1"/>
          <p:nvPr/>
        </p:nvSpPr>
        <p:spPr bwMode="auto">
          <a:xfrm>
            <a:off x="8206709" y="522669"/>
            <a:ext cx="1485791" cy="47570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 dirty="0" err="1" smtClean="0">
                <a:solidFill>
                  <a:srgbClr val="002060"/>
                </a:solidFill>
              </a:rPr>
              <a:t>Автор</a:t>
            </a:r>
            <a:r>
              <a:rPr lang="ru-RU" sz="2600" b="1" dirty="0" smtClean="0">
                <a:solidFill>
                  <a:srgbClr val="002060"/>
                </a:solidFill>
              </a:rPr>
              <a:t>ы</a:t>
            </a:r>
            <a:endParaRPr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6680" y="1598967"/>
            <a:ext cx="5174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Баркова</a:t>
            </a:r>
            <a:r>
              <a:rPr lang="ru-RU" dirty="0" smtClean="0">
                <a:solidFill>
                  <a:srgbClr val="002060"/>
                </a:solidFill>
              </a:rPr>
              <a:t> Анна Сергеевна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доктор ветеринарных наук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Шурманова Евгения Игоревна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кандидат ветеринарных наук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Данный </a:t>
            </a:r>
            <a:r>
              <a:rPr lang="ru-RU" dirty="0" smtClean="0">
                <a:solidFill>
                  <a:srgbClr val="002060"/>
                </a:solidFill>
              </a:rPr>
              <a:t>курс создан с целью подготовки </a:t>
            </a:r>
            <a:r>
              <a:rPr lang="ru-RU" dirty="0" smtClean="0">
                <a:solidFill>
                  <a:srgbClr val="002060"/>
                </a:solidFill>
              </a:rPr>
              <a:t>специалистов, 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знания и навыки которых необходимы для </a:t>
            </a:r>
            <a:r>
              <a:rPr lang="ru-RU" dirty="0" smtClean="0">
                <a:solidFill>
                  <a:srgbClr val="002060"/>
                </a:solidFill>
              </a:rPr>
              <a:t>проведения санитарных мероприятий, проведения массовых осмотров, проверок, вакцинаций </a:t>
            </a:r>
            <a:r>
              <a:rPr lang="ru-RU" dirty="0" smtClean="0">
                <a:solidFill>
                  <a:srgbClr val="002060"/>
                </a:solidFill>
              </a:rPr>
              <a:t>животных,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 smtClean="0">
                <a:solidFill>
                  <a:srgbClr val="002060"/>
                </a:solidFill>
              </a:rPr>
              <a:t>при проведении лечебных процедур и операций с животными.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Бесплатное векторное изображение Ветеринарный врач со многими видами живот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82" y="980537"/>
            <a:ext cx="5962650" cy="5400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8006033" name=" 828006032"/>
          <p:cNvSpPr>
            <a:spLocks/>
          </p:cNvSpPr>
          <p:nvPr/>
        </p:nvSpPr>
        <p:spPr bwMode="auto">
          <a:xfrm>
            <a:off x="759210" y="4011943"/>
            <a:ext cx="5124005" cy="2088000"/>
          </a:xfrm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Arial"/>
                <a:cs typeface="Arial"/>
              </a:rPr>
              <a:t>Наши контакты:</a:t>
            </a:r>
            <a:endParaRPr sz="2800" b="1" i="0" u="none" strike="noStrike" cap="none" spc="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endParaRPr sz="2000" b="0" i="0" u="none" strike="noStrike" cap="none" spc="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телефон: 8 (4012) </a:t>
            </a:r>
            <a:r>
              <a:rPr lang="ru-RU" sz="2000" b="0" i="0" u="none" strike="noStrike" cap="none" spc="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99-53-40</a:t>
            </a:r>
            <a:endParaRPr lang="ru-RU" sz="2000" b="0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адрес: г. </a:t>
            </a:r>
            <a:r>
              <a:rPr lang="ru-RU" sz="20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Калининград,Советский</a:t>
            </a:r>
            <a:r>
              <a:rPr lang="ru-RU" sz="20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пр.1, </a:t>
            </a:r>
            <a:endParaRPr lang="ru-RU" sz="2000" b="0" i="0" u="none" strike="noStrike" cap="none" spc="0" dirty="0" smtClean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2000" b="0" i="0" u="none" strike="noStrike" cap="none" spc="0" dirty="0" err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каб</a:t>
            </a:r>
            <a:r>
              <a:rPr lang="ru-RU" sz="2000" b="0" i="0" u="none" strike="noStrike" cap="none" spc="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. 320</a:t>
            </a:r>
            <a:endParaRPr sz="2000" b="0" i="0" u="none" strike="noStrike" cap="none" spc="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e-</a:t>
            </a:r>
            <a:r>
              <a:rPr lang="ru-RU" sz="20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mail</a:t>
            </a:r>
            <a:r>
              <a:rPr lang="ru-RU" sz="20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: cdo@klgtu.ru</a:t>
            </a:r>
            <a:endParaRPr sz="2000" b="0" i="0" u="none" strike="noStrike" cap="none" spc="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сайт: </a:t>
            </a:r>
            <a:r>
              <a:rPr lang="ru-RU" sz="2000" b="0" i="0" u="none" strike="noStrike" cap="none" spc="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www.klgtu.ru</a:t>
            </a:r>
          </a:p>
        </p:txBody>
      </p:sp>
      <p:sp>
        <p:nvSpPr>
          <p:cNvPr id="352076580" name="TextBox 352076579"/>
          <p:cNvSpPr txBox="1"/>
          <p:nvPr/>
        </p:nvSpPr>
        <p:spPr bwMode="auto">
          <a:xfrm>
            <a:off x="517585" y="998525"/>
            <a:ext cx="5581290" cy="18617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400" dirty="0" err="1">
                <a:solidFill>
                  <a:schemeClr val="bg1"/>
                </a:solidFill>
              </a:rPr>
              <a:t>Узнать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sz="2400" dirty="0" err="1">
                <a:solidFill>
                  <a:schemeClr val="bg1"/>
                </a:solidFill>
              </a:rPr>
              <a:t>подробности</a:t>
            </a:r>
            <a:r>
              <a:rPr sz="2400" dirty="0">
                <a:solidFill>
                  <a:schemeClr val="bg1"/>
                </a:solidFill>
              </a:rPr>
              <a:t> и </a:t>
            </a:r>
          </a:p>
          <a:p>
            <a:pPr algn="l">
              <a:defRPr/>
            </a:pPr>
            <a:r>
              <a:rPr sz="2400" dirty="0" err="1">
                <a:solidFill>
                  <a:schemeClr val="bg1"/>
                </a:solidFill>
              </a:rPr>
              <a:t>записаться</a:t>
            </a:r>
            <a:r>
              <a:rPr sz="2400" dirty="0">
                <a:solidFill>
                  <a:schemeClr val="bg1"/>
                </a:solidFill>
              </a:rPr>
              <a:t> в </a:t>
            </a:r>
            <a:r>
              <a:rPr sz="2400" dirty="0" err="1">
                <a:solidFill>
                  <a:schemeClr val="bg1"/>
                </a:solidFill>
              </a:rPr>
              <a:t>ближайшую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sz="2400" dirty="0" err="1">
                <a:solidFill>
                  <a:schemeClr val="bg1"/>
                </a:solidFill>
              </a:rPr>
              <a:t>группу</a:t>
            </a:r>
            <a:r>
              <a:rPr sz="2400" dirty="0">
                <a:solidFill>
                  <a:schemeClr val="bg1"/>
                </a:solidFill>
              </a:rPr>
              <a:t> </a:t>
            </a:r>
          </a:p>
          <a:p>
            <a:pPr algn="l">
              <a:defRPr/>
            </a:pPr>
            <a:r>
              <a:rPr sz="2400" dirty="0">
                <a:solidFill>
                  <a:schemeClr val="bg1"/>
                </a:solidFill>
              </a:rPr>
              <a:t>(</a:t>
            </a:r>
            <a:r>
              <a:rPr sz="2400" dirty="0" err="1">
                <a:solidFill>
                  <a:schemeClr val="bg1"/>
                </a:solidFill>
              </a:rPr>
              <a:t>или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sz="2400" dirty="0" err="1" smtClean="0">
                <a:solidFill>
                  <a:schemeClr val="bg1"/>
                </a:solidFill>
              </a:rPr>
              <a:t>индивидуальное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sz="2400" dirty="0" err="1">
                <a:solidFill>
                  <a:schemeClr val="bg1"/>
                </a:solidFill>
              </a:rPr>
              <a:t>обучение</a:t>
            </a:r>
            <a:r>
              <a:rPr sz="2400" dirty="0">
                <a:solidFill>
                  <a:schemeClr val="bg1"/>
                </a:solidFill>
              </a:rPr>
              <a:t>) </a:t>
            </a:r>
          </a:p>
          <a:p>
            <a:pPr algn="l">
              <a:defRPr/>
            </a:pPr>
            <a:r>
              <a:rPr sz="2400" dirty="0" err="1">
                <a:solidFill>
                  <a:schemeClr val="bg1"/>
                </a:solidFill>
              </a:rPr>
              <a:t>Вы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sz="2400" dirty="0" err="1" smtClean="0">
                <a:solidFill>
                  <a:schemeClr val="bg1"/>
                </a:solidFill>
              </a:rPr>
              <a:t>можете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sz="2400" dirty="0" err="1">
                <a:solidFill>
                  <a:schemeClr val="bg1"/>
                </a:solidFill>
              </a:rPr>
              <a:t>обратившись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sz="2400" dirty="0" err="1">
                <a:solidFill>
                  <a:schemeClr val="bg1"/>
                </a:solidFill>
              </a:rPr>
              <a:t>по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sz="2400" dirty="0" err="1" smtClean="0">
                <a:solidFill>
                  <a:schemeClr val="bg1"/>
                </a:solidFill>
              </a:rPr>
              <a:t>телефону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+7-903-086-25-45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Намордники, колпаки."/>
          <p:cNvPicPr>
            <a:picLocks noChangeAspect="1" noChangeArrowheads="1"/>
          </p:cNvPicPr>
          <p:nvPr/>
        </p:nvPicPr>
        <p:blipFill>
          <a:blip r:embed="rId3" cstate="print"/>
          <a:srcRect l="40770" t="27634" r="22349" b="15793"/>
          <a:stretch>
            <a:fillRect/>
          </a:stretch>
        </p:blipFill>
        <p:spPr bwMode="auto">
          <a:xfrm>
            <a:off x="5937850" y="3234905"/>
            <a:ext cx="3597215" cy="3510952"/>
          </a:xfrm>
          <a:prstGeom prst="rect">
            <a:avLst/>
          </a:prstGeom>
          <a:noFill/>
        </p:spPr>
      </p:pic>
      <p:pic>
        <p:nvPicPr>
          <p:cNvPr id="7" name="Picture 4" descr="Намордники, колпаки."/>
          <p:cNvPicPr>
            <a:picLocks noChangeAspect="1" noChangeArrowheads="1"/>
          </p:cNvPicPr>
          <p:nvPr/>
        </p:nvPicPr>
        <p:blipFill>
          <a:blip r:embed="rId3" cstate="print"/>
          <a:srcRect l="40770" t="27634" r="22349" b="15793"/>
          <a:stretch>
            <a:fillRect/>
          </a:stretch>
        </p:blipFill>
        <p:spPr bwMode="auto">
          <a:xfrm>
            <a:off x="5925599" y="0"/>
            <a:ext cx="62664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347</Words>
  <Application>Microsoft Office PowerPoint</Application>
  <DocSecurity>0</DocSecurity>
  <PresentationFormat>Произвольный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Кисель</dc:creator>
  <cp:lastModifiedBy>HP</cp:lastModifiedBy>
  <cp:revision>72</cp:revision>
  <dcterms:created xsi:type="dcterms:W3CDTF">2012-12-03T06:56:55Z</dcterms:created>
  <dcterms:modified xsi:type="dcterms:W3CDTF">2023-08-04T12:03:40Z</dcterms:modified>
  <dc:identifier/>
  <dc:language/>
  <cp:version/>
</cp:coreProperties>
</file>